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60" r:id="rId3"/>
    <p:sldId id="281" r:id="rId4"/>
    <p:sldId id="282" r:id="rId5"/>
    <p:sldId id="283" r:id="rId6"/>
    <p:sldId id="284" r:id="rId7"/>
    <p:sldId id="286" r:id="rId8"/>
    <p:sldId id="293" r:id="rId9"/>
    <p:sldId id="294" r:id="rId10"/>
    <p:sldId id="295" r:id="rId11"/>
    <p:sldId id="297" r:id="rId12"/>
    <p:sldId id="298" r:id="rId13"/>
    <p:sldId id="287" r:id="rId14"/>
    <p:sldId id="288" r:id="rId15"/>
    <p:sldId id="289" r:id="rId16"/>
    <p:sldId id="291" r:id="rId17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</p:sldLst>
    </p:custShow>
  </p:custShowLst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E0C"/>
    <a:srgbClr val="FF3300"/>
    <a:srgbClr val="F6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1159" autoAdjust="0"/>
  </p:normalViewPr>
  <p:slideViewPr>
    <p:cSldViewPr>
      <p:cViewPr>
        <p:scale>
          <a:sx n="80" d="100"/>
          <a:sy n="80" d="100"/>
        </p:scale>
        <p:origin x="-9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17D4A1-9045-441D-955A-3E924B8D32F5}" type="datetimeFigureOut">
              <a:rPr lang="en-US"/>
              <a:pPr>
                <a:defRPr/>
              </a:pPr>
              <a:t>24-Dec-16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B7FB6C-B1EE-46C8-84AC-ACEB1593F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9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C346A0-0FA3-488B-ABE0-A013899E43D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D6DB6-5DEE-41FB-B4C2-90E79810B36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9ACE9-A419-4DA1-9013-1DDB737BC8E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D0182E-3CD3-4FE8-9AEB-7AD6119CCEC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E47A3A-C6B4-4F3E-8022-9C0A91F3CB7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3AA37-8560-4AA5-A97D-A6459574205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F348C-E06E-4BB3-897D-E395145F623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D34AB-1529-417D-8492-C523868345E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A2F944-DEB8-4D81-BC70-F1E9281A9B9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EC518-E8D8-4887-84D5-BA1D74AFBCF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5E36-A4E6-435C-8F2A-A821CC496F31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1F7F-9E36-4936-BF86-42AC25CF6A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DCE2-A3CA-4DF2-8F19-A219BE7611AA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581D-6C42-4DEC-AC34-391938C88A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3347-F133-4FB2-A798-59942F64A6C7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98E2-3F27-43E1-9079-BFBF45B7253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4F7-7395-43CF-A564-0EE25770352F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FEF2-C8E1-49DC-B193-A9CB75EAA4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4895-47DB-4344-9AFF-3F20E6532C36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84D7-D631-4092-833B-42D12BF252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D332-AC49-46CE-BA3E-5341DCACC170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92FB-4BF9-4B06-80F9-B67AF9B939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6F69-5EB0-4CD6-ACB7-ED378258DDC5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B0D9-D334-4F6A-BA18-5A9F5CDE3E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3DC9-5527-43A3-9FBF-25F773AF8E37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3F98-0E8B-4BE0-B326-543ACF532C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FBAE-6558-436A-890A-0ED2FB5F7540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C7C6-183F-433E-940D-84A479B7C2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E582-2530-4D26-9D85-1D12CA9BE32C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70EF-2079-4457-8D7A-75E0B95C76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69E0-8B90-40CA-B92F-369B708E5B54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63C1-6D8A-4F64-955D-A38E183D3CE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1552F-675D-49E6-A8B3-152EB9239946}" type="datetimeFigureOut">
              <a:rPr lang="fr-FR"/>
              <a:pPr>
                <a:defRPr/>
              </a:pPr>
              <a:t>24/12/2016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9F9F91-F42B-402E-9C5A-58177A5ED1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lid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lid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019800"/>
            <a:ext cx="9144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143000" y="5943600"/>
            <a:ext cx="693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Charter Bd ITC TT" pitchFamily="2" charset="0"/>
              </a:rPr>
              <a:t>A ONE STOP TRAVEL SHOP</a:t>
            </a:r>
          </a:p>
        </p:txBody>
      </p:sp>
      <p:pic>
        <p:nvPicPr>
          <p:cNvPr id="14" name="Picture 13" descr="fm logo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667000"/>
            <a:ext cx="3386666" cy="1905000"/>
          </a:xfrm>
          <a:prstGeom prst="rect">
            <a:avLst/>
          </a:prstGeom>
        </p:spPr>
      </p:pic>
      <p:pic>
        <p:nvPicPr>
          <p:cNvPr id="15" name="Picture 14" descr="fm logo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143000"/>
            <a:ext cx="8001000" cy="4500563"/>
          </a:xfrm>
          <a:prstGeom prst="rect">
            <a:avLst/>
          </a:prstGeom>
        </p:spPr>
      </p:pic>
      <p:pic>
        <p:nvPicPr>
          <p:cNvPr id="17" name="Picture 16" descr="ma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logo 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416476"/>
            <a:ext cx="611455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Airline Reservations &amp; Global Ticketing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Outbound &amp; Inbound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Holiday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Worldwide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Hotels &amp; Resorts Booking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Furnished Apartments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Reservation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Readymade &amp;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Tailor Made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Pilgrimage Tours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Educational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Tours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Honeymoon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MICE Packages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Passport &amp; Visa Assistance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Meet and Greet, Car Hire and Airport Transfer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Worldwide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Rail / Bus Reservations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Desert Safari &amp; Dhow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Cruise in Dubai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Visa Change, City Tour and Many More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Worldwide Travel Insurance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68D36"/>
                </a:solidFill>
                <a:latin typeface="Charter Bd ITC TT" pitchFamily="2" charset="0"/>
              </a:rPr>
              <a:t>CONTACT US</a:t>
            </a:r>
          </a:p>
          <a:p>
            <a:pPr algn="r"/>
            <a:r>
              <a:rPr lang="en-US" sz="3600" b="1" dirty="0" smtClean="0">
                <a:solidFill>
                  <a:srgbClr val="F68D36"/>
                </a:solidFill>
                <a:latin typeface="Charter Bd ITC TT" pitchFamily="2" charset="0"/>
              </a:rPr>
              <a:t> FOR:</a:t>
            </a:r>
            <a:endParaRPr lang="en-US" sz="3600" dirty="0" smtClean="0">
              <a:solidFill>
                <a:srgbClr val="F68D36"/>
              </a:solidFill>
              <a:latin typeface="Charter Bd ITC TT" pitchFamily="2" charset="0"/>
            </a:endParaRPr>
          </a:p>
          <a:p>
            <a:pPr algn="r"/>
            <a:endParaRPr lang="en-US" dirty="0">
              <a:latin typeface="Charter Bd ITC TT" pitchFamily="2" charset="0"/>
            </a:endParaRPr>
          </a:p>
        </p:txBody>
      </p:sp>
      <p:pic>
        <p:nvPicPr>
          <p:cNvPr id="9" name="Picture 8" descr="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64" y="3352800"/>
            <a:ext cx="2474568" cy="2532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3"/>
    </mc:Choice>
    <mc:Fallback xmlns="">
      <p:transition spd="slow" advTm="1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logo 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057400" y="1600200"/>
            <a:ext cx="495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CERTIFIED: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5" y="2394381"/>
            <a:ext cx="736282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5"/>
    </mc:Choice>
    <mc:Fallback xmlns="">
      <p:transition spd="slow" advTm="4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743200" y="1447800"/>
            <a:ext cx="3733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AWARDED: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46482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SHARJAH TOURISM EXCELLENCE AWARD 2012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Tour Operator 2012 is ‘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FM Holidays &amp; Travel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’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326" y="2294012"/>
            <a:ext cx="5105400" cy="2354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5"/>
    </mc:Choice>
    <mc:Fallback xmlns="">
      <p:transition spd="slow" advTm="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819400" y="1600200"/>
            <a:ext cx="3733800" cy="831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APPOINTED: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81000" y="4495800"/>
            <a:ext cx="8435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GSA -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KERALA TOURISM DEVELOPMENT CORPORATION</a:t>
            </a:r>
          </a:p>
        </p:txBody>
      </p:sp>
      <p:pic>
        <p:nvPicPr>
          <p:cNvPr id="16" name="Picture 2" descr="http://citywink.in/wp-content/uploads/2011/04/ktd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432051"/>
            <a:ext cx="3124200" cy="20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1"/>
    </mc:Choice>
    <mc:Fallback xmlns="">
      <p:transition spd="slow" advTm="6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6716" cy="6858000"/>
          </a:xfrm>
          <a:prstGeom prst="rect">
            <a:avLst/>
          </a:prstGeom>
        </p:spPr>
      </p:pic>
      <p:pic>
        <p:nvPicPr>
          <p:cNvPr id="15" name="Picture 14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0"/>
            <a:ext cx="6278088" cy="1418848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52400" y="990600"/>
            <a:ext cx="8920499" cy="5488641"/>
            <a:chOff x="152400" y="990600"/>
            <a:chExt cx="8920499" cy="5488641"/>
          </a:xfrm>
        </p:grpSpPr>
        <p:sp>
          <p:nvSpPr>
            <p:cNvPr id="21" name="Rectangle 20"/>
            <p:cNvSpPr/>
            <p:nvPr/>
          </p:nvSpPr>
          <p:spPr>
            <a:xfrm>
              <a:off x="457200" y="1667470"/>
              <a:ext cx="8229600" cy="381000"/>
            </a:xfrm>
            <a:prstGeom prst="rect">
              <a:avLst/>
            </a:prstGeom>
            <a:solidFill>
              <a:srgbClr val="F68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0" y="2048470"/>
              <a:ext cx="7086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>
                  <a:solidFill>
                    <a:srgbClr val="00B050"/>
                  </a:solidFill>
                  <a:latin typeface="+mj-lt"/>
                </a:rPr>
                <a:t>Head Office: </a:t>
              </a:r>
            </a:p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P.O. Box 151070, Sharjah, United Arab Emirates</a:t>
              </a:r>
            </a:p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Tel: +971 6 538 5758, Fax: + 971 6 538 4583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59" y="2998305"/>
              <a:ext cx="1594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+mj-lt"/>
                </a:rPr>
                <a:t>Corporate Office</a:t>
              </a:r>
              <a:endParaRPr lang="en-US" sz="16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958" y="3249854"/>
              <a:ext cx="396754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44E0C"/>
                  </a:solidFill>
                  <a:latin typeface="+mj-lt"/>
                </a:rPr>
                <a:t>DUBAI:</a:t>
              </a:r>
            </a:p>
            <a:p>
              <a:r>
                <a:rPr lang="en-US" sz="13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Oud</a:t>
              </a:r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Mehta Building, Near </a:t>
              </a:r>
              <a:r>
                <a:rPr lang="en-US" sz="13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Wafi</a:t>
              </a:r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Mall, </a:t>
              </a:r>
            </a:p>
            <a:p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Tel: +971 4 3960 660  Fax: +971 4 3960 661</a:t>
              </a:r>
            </a:p>
            <a:p>
              <a:endParaRPr lang="en-US" b="1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56532" y="4287708"/>
              <a:ext cx="37624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44E0C"/>
                  </a:solidFill>
                  <a:latin typeface="+mj-lt"/>
                </a:rPr>
                <a:t>PATHANAMTHITTA </a:t>
              </a:r>
              <a:endParaRPr lang="en-US" sz="1600" b="1" dirty="0">
                <a:solidFill>
                  <a:srgbClr val="F44E0C"/>
                </a:solidFill>
                <a:latin typeface="+mj-lt"/>
              </a:endParaRP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P.O Road, Tel: +91 468 2220 188/189/190</a:t>
              </a:r>
            </a:p>
            <a:p>
              <a:endParaRPr lang="en-US" b="1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00899" y="3237705"/>
              <a:ext cx="457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44E0C"/>
                  </a:solidFill>
                  <a:latin typeface="+mj-lt"/>
                </a:rPr>
                <a:t>KOCHI </a:t>
              </a:r>
            </a:p>
            <a:p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1</a:t>
              </a:r>
              <a:r>
                <a:rPr lang="en-US" sz="1300" b="1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st</a:t>
              </a:r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Floor, </a:t>
              </a:r>
              <a:r>
                <a:rPr lang="en-US" sz="13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Mattammal</a:t>
              </a:r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Building, </a:t>
              </a:r>
              <a:r>
                <a:rPr lang="en-US" sz="13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Ravipuram</a:t>
              </a:r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, M.G. Road.            Tel: +91 484 2352 188  / 2354 188</a:t>
              </a:r>
              <a:endParaRPr lang="en-US" sz="1300" b="1" dirty="0">
                <a:latin typeface="+mj-lt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52400" y="990600"/>
              <a:ext cx="88392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Charter Bd ITC TT" pitchFamily="2" charset="0"/>
                </a:rPr>
                <a:t>CONTACT US</a:t>
              </a:r>
              <a:r>
                <a:rPr lang="en-US" sz="4000" b="1" dirty="0">
                  <a:ln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istral" panose="03090702030407020403" pitchFamily="66" charset="0"/>
                </a:rPr>
                <a:t>:</a:t>
              </a:r>
            </a:p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Call 24/7 : 052 906 7276   e-mail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: 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info@fmholidays.com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0011" y="4862455"/>
              <a:ext cx="28407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44E0C"/>
                  </a:solidFill>
                  <a:latin typeface="+mj-lt"/>
                </a:rPr>
                <a:t>SHARJAH - MADAM:</a:t>
              </a:r>
            </a:p>
            <a:p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Khasooni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Bldg, Tel: +971 6 886 0002</a:t>
              </a:r>
            </a:p>
            <a:p>
              <a:endParaRPr lang="en-US" b="1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9172" y="4287708"/>
              <a:ext cx="38134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44E0C"/>
                  </a:solidFill>
                  <a:latin typeface="+mj-lt"/>
                </a:rPr>
                <a:t>SHARJAH - Al </a:t>
              </a:r>
              <a:r>
                <a:rPr lang="en-US" sz="1600" b="1" dirty="0" err="1" smtClean="0">
                  <a:solidFill>
                    <a:srgbClr val="F44E0C"/>
                  </a:solidFill>
                  <a:latin typeface="+mj-lt"/>
                </a:rPr>
                <a:t>Shaab</a:t>
              </a:r>
              <a:r>
                <a:rPr lang="en-US" sz="1600" b="1" dirty="0" smtClean="0">
                  <a:solidFill>
                    <a:srgbClr val="F44E0C"/>
                  </a:solidFill>
                  <a:latin typeface="+mj-lt"/>
                </a:rPr>
                <a:t> Village: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Al </a:t>
              </a: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Shaab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Mall: Al </a:t>
              </a: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Hazannah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, Tel: +971 6 561 7688</a:t>
              </a:r>
            </a:p>
            <a:p>
              <a:pPr algn="ctr"/>
              <a:endParaRPr lang="en-US" b="1" dirty="0">
                <a:latin typeface="+mj-lt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75012" y="3313905"/>
              <a:ext cx="82296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1172" y="4263919"/>
              <a:ext cx="82296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29916" y="4877957"/>
              <a:ext cx="82296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487794" y="3429000"/>
              <a:ext cx="1" cy="38685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74538" y="4965707"/>
              <a:ext cx="4351" cy="48027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57200" y="5522298"/>
              <a:ext cx="82296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782295" y="6109909"/>
              <a:ext cx="5976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www.fmholidays.com</a:t>
              </a:r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|      </a:t>
              </a: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</a:t>
              </a: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fairmountholidays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13316" y="2976939"/>
            <a:ext cx="1475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Regional 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Office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72363" y="4332616"/>
            <a:ext cx="0" cy="52983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89812" y="492884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F44E0C"/>
                </a:solidFill>
                <a:latin typeface="+mn-lt"/>
              </a:rPr>
              <a:t>CHENGANNUR</a:t>
            </a:r>
            <a:endParaRPr lang="en-US" sz="1600" b="1" dirty="0">
              <a:solidFill>
                <a:srgbClr val="F44E0C"/>
              </a:solidFill>
              <a:latin typeface="+mn-lt"/>
            </a:endParaRPr>
          </a:p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Engg College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Jn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M.C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Road,Tel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+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91 479 2450 188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82673" y="5555911"/>
            <a:ext cx="62145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44E0C"/>
                </a:solidFill>
                <a:latin typeface="+mn-lt"/>
              </a:rPr>
              <a:t>TRIVANDRUM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  <a:r>
              <a:rPr lang="en-US" sz="1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Floor,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Beena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Complex, M.C Road ,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Nalanchira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Tel: +91 471 2542 188 / 2545 188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86099" y="6106314"/>
            <a:ext cx="8229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5012" y="3938787"/>
            <a:ext cx="8229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008747" y="3938787"/>
            <a:ext cx="96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Branches</a:t>
            </a:r>
            <a:endParaRPr lang="en-US" sz="1600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"/>
    </mc:Choice>
    <mc:Fallback xmlns="">
      <p:transition spd="slow" advTm="13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n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flight 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286000"/>
            <a:ext cx="6309606" cy="2320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676400" y="2667000"/>
            <a:ext cx="5791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Impregnable Personal Use Only" pitchFamily="2" charset="0"/>
              </a:rPr>
              <a:t>Thank You</a:t>
            </a:r>
            <a:endParaRPr lang="en-US" sz="88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Impregnable Personal Use Onl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7"/>
    </mc:Choice>
    <mc:Fallback xmlns="">
      <p:transition spd="slow" advTm="8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19126 L -0.0033 -0.6907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1752600" y="1856363"/>
            <a:ext cx="563879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Fair Mount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Holidays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(FM Holidays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established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2006 and is head quartered in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Sharjah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UAE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Corporate office in Dubai 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having branches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UAE &amp; India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+mn-lt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484763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68D36"/>
                </a:solidFill>
                <a:latin typeface="Charter Bd ITC TT" pitchFamily="2" charset="0"/>
              </a:rPr>
              <a:t>FAIR MOUNT</a:t>
            </a:r>
            <a:endParaRPr lang="en-US" sz="4000" dirty="0" smtClean="0">
              <a:solidFill>
                <a:srgbClr val="F68D36"/>
              </a:solidFill>
              <a:latin typeface="Charter Bd ITC TT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68D36"/>
                </a:solidFill>
                <a:latin typeface="Charter Bd ITC TT" pitchFamily="2" charset="0"/>
              </a:rPr>
              <a:t> HOLIDAYS &amp; TRAVEL</a:t>
            </a:r>
            <a:endParaRPr lang="en-US" sz="4000" b="1" dirty="0" smtClean="0">
              <a:ln/>
              <a:solidFill>
                <a:srgbClr val="F68D3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harter Bd ITC TT" pitchFamily="2" charset="0"/>
            </a:endParaRPr>
          </a:p>
          <a:p>
            <a:endParaRPr lang="en-US" sz="4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"/>
    </mc:Choice>
    <mc:Fallback xmlns="">
      <p:transition spd="slow" advTm="7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1912203"/>
            <a:ext cx="32004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harter Bd ITC TT" pitchFamily="2" charset="0"/>
              </a:rPr>
              <a:t>OUR SERVICES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38400" y="2743200"/>
            <a:ext cx="4225821" cy="2970685"/>
            <a:chOff x="2362200" y="2362200"/>
            <a:chExt cx="4225821" cy="2970685"/>
          </a:xfrm>
        </p:grpSpPr>
        <p:sp>
          <p:nvSpPr>
            <p:cNvPr id="12" name="TextBox 11"/>
            <p:cNvSpPr txBox="1"/>
            <p:nvPr/>
          </p:nvSpPr>
          <p:spPr>
            <a:xfrm>
              <a:off x="2895600" y="2362200"/>
              <a:ext cx="3692421" cy="2970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TRAVEL  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PLANNING</a:t>
              </a:r>
              <a:endPara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TRAVEL  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GUIDANCE</a:t>
              </a:r>
              <a:endPara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TRAVEL  </a:t>
              </a: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ASSISTANCE</a:t>
              </a:r>
              <a:endPara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TRAVEL </a:t>
              </a: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CHOICES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62200" y="2590800"/>
              <a:ext cx="381000" cy="2590800"/>
              <a:chOff x="2362200" y="2590800"/>
              <a:chExt cx="381000" cy="2590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362200" y="3352800"/>
                <a:ext cx="381000" cy="381000"/>
              </a:xfrm>
              <a:prstGeom prst="ellipse">
                <a:avLst/>
              </a:prstGeom>
              <a:solidFill>
                <a:srgbClr val="F68D3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2200" y="2590800"/>
                <a:ext cx="381000" cy="381000"/>
              </a:xfrm>
              <a:prstGeom prst="ellipse">
                <a:avLst/>
              </a:prstGeom>
              <a:solidFill>
                <a:srgbClr val="F68D3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4114800"/>
                <a:ext cx="381000" cy="381000"/>
              </a:xfrm>
              <a:prstGeom prst="ellipse">
                <a:avLst/>
              </a:prstGeom>
              <a:solidFill>
                <a:srgbClr val="F68D3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62200" y="4800600"/>
                <a:ext cx="381000" cy="381000"/>
              </a:xfrm>
              <a:prstGeom prst="ellipse">
                <a:avLst/>
              </a:prstGeom>
              <a:solidFill>
                <a:srgbClr val="F68D3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" name="Picture 19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06654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57200" y="685800"/>
            <a:ext cx="8271148" cy="5279571"/>
            <a:chOff x="457200" y="685800"/>
            <a:chExt cx="8271148" cy="5279571"/>
          </a:xfrm>
        </p:grpSpPr>
        <p:pic>
          <p:nvPicPr>
            <p:cNvPr id="14" name="Picture 13" descr="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685800"/>
              <a:ext cx="1306286" cy="1143000"/>
            </a:xfrm>
            <a:prstGeom prst="rect">
              <a:avLst/>
            </a:prstGeom>
          </p:spPr>
        </p:pic>
        <p:pic>
          <p:nvPicPr>
            <p:cNvPr id="15" name="Picture 14" descr="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4495800"/>
              <a:ext cx="1443445" cy="1469571"/>
            </a:xfrm>
            <a:prstGeom prst="rect">
              <a:avLst/>
            </a:prstGeom>
          </p:spPr>
        </p:pic>
        <p:pic>
          <p:nvPicPr>
            <p:cNvPr id="23" name="Picture 22" descr="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2800" y="3733800"/>
              <a:ext cx="1521822" cy="2142308"/>
            </a:xfrm>
            <a:prstGeom prst="rect">
              <a:avLst/>
            </a:prstGeom>
          </p:spPr>
        </p:pic>
        <p:pic>
          <p:nvPicPr>
            <p:cNvPr id="24" name="Picture 23" descr="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1219200"/>
              <a:ext cx="1641748" cy="13062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1"/>
    </mc:Choice>
    <mc:Fallback xmlns="">
      <p:transition spd="slow" advTm="6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1219200" y="2057400"/>
            <a:ext cx="7010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PROFESSIONAL, HIGHLY QUALIFIED AND FRIENDLY STAFF. IMPARTIAL, ACCURATE AND RELIABLE TRAVEL ADVICE.</a:t>
            </a:r>
          </a:p>
          <a:p>
            <a:pPr marL="342900" indent="-342900">
              <a:buBlip>
                <a:blip r:embed="rId5"/>
              </a:buBlip>
            </a:pPr>
            <a:endParaRPr lang="en-US" sz="1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DEDICATED CONSULTANTS HANDLING INDIVIDUAL CORPORATE ACCOUNTS. </a:t>
            </a:r>
          </a:p>
          <a:p>
            <a:pPr marL="342900" indent="-342900">
              <a:buBlip>
                <a:blip r:embed="rId5"/>
              </a:buBlip>
            </a:pPr>
            <a:endParaRPr lang="en-US" sz="1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EXCLUSIVE NEGOTIATED AND CORPORATE FARES AND RATES. CREATIVE FARE ANALYSIS.</a:t>
            </a:r>
          </a:p>
          <a:p>
            <a:pPr marL="342900" indent="-342900">
              <a:buBlip>
                <a:blip r:embed="rId5"/>
              </a:buBlip>
            </a:pPr>
            <a:endParaRPr lang="en-US" sz="1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GUARANTEED RESPONSE TIMES. 24-HOUR EMERGENCY ASSISTANCE FROM PROFESSIONAL TRAVEL CONSULTANTS</a:t>
            </a:r>
          </a:p>
          <a:p>
            <a:pPr marL="342900" indent="-342900">
              <a:buBlip>
                <a:blip r:embed="rId5"/>
              </a:buBlip>
            </a:pPr>
            <a:endParaRPr lang="en-US" sz="1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FLEXIBILITY AND THE ABILITY TO RESERVE AND CHANGE FLIGHTS WITHOUT COMMITMENT UNTIL PLANS ARE CONFIRMED.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52600" y="1295400"/>
            <a:ext cx="58007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ADVANTAGES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8"/>
    </mc:Choice>
    <mc:Fallback xmlns="">
      <p:transition spd="slow" advTm="7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5800" y="1524000"/>
            <a:ext cx="78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FM CORPORATES SERVICES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1295400" y="2514600"/>
            <a:ext cx="7086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MULTIPLE OPTION ON EVERY BOOKING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DEDICATED PERSONNEL FOR CORPORATE HOUSES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CHECK PROCESSES &amp; SERVICE LEVEL AGREEMENTS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OF DOCUMENTS AT YOUR DOOR STEPS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CONTRACTS &amp; CUSTOMIZED SERVICES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ADVANCE INFORMATION TECHNOLOGY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5"/>
    </mc:Choice>
    <mc:Fallback xmlns="">
      <p:transition spd="slow" advTm="7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514600" y="1600200"/>
            <a:ext cx="4102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FM SPECIALS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2362200"/>
            <a:ext cx="8305801" cy="2902267"/>
            <a:chOff x="533400" y="2547878"/>
            <a:chExt cx="8455455" cy="2902267"/>
          </a:xfrm>
        </p:grpSpPr>
        <p:sp>
          <p:nvSpPr>
            <p:cNvPr id="9" name="Rectangle 8"/>
            <p:cNvSpPr/>
            <p:nvPr/>
          </p:nvSpPr>
          <p:spPr bwMode="auto">
            <a:xfrm>
              <a:off x="4722341" y="2547878"/>
              <a:ext cx="4266514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  <a:defRPr/>
              </a:pPr>
              <a:endParaRPr lang="en-US" sz="2000" b="1" dirty="0" smtClean="0"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MICE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OFFERS</a:t>
              </a: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BOUND TOURS (UAE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&amp;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INDIA)</a:t>
              </a: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CRUISES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&amp;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HOUSE BOATS</a:t>
              </a: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MEDICAL TOURISM &amp;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AYURVEDA</a:t>
              </a: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33400" y="2895600"/>
              <a:ext cx="40386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GROUP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HOLIDAYS</a:t>
              </a: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HONEY MOON PACKAGES</a:t>
              </a: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PILGRIMAGE PACKAGES</a:t>
              </a:r>
            </a:p>
            <a:p>
              <a:pPr marL="342900" indent="-342900">
                <a:buBlip>
                  <a:blip r:embed="rId5"/>
                </a:buBlip>
                <a:defRPr/>
              </a:pPr>
              <a:endPara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342900" indent="-342900">
                <a:buBlip>
                  <a:blip r:embed="rId5"/>
                </a:buBlip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EDUCATIONAL TOUR SERVICES</a:t>
              </a:r>
            </a:p>
            <a:p>
              <a:pPr marL="285750" indent="-285750">
                <a:buFont typeface="Courier New" pitchFamily="49" charset="0"/>
                <a:buChar char="o"/>
                <a:defRPr/>
              </a:pP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410200"/>
            <a:ext cx="8153400" cy="84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6"/>
    </mc:Choice>
    <mc:Fallback xmlns="">
      <p:transition spd="slow" advTm="7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go 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-1066800" y="609600"/>
            <a:ext cx="5943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F68D3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HOLIDAYS</a:t>
            </a:r>
          </a:p>
        </p:txBody>
      </p:sp>
      <p:pic>
        <p:nvPicPr>
          <p:cNvPr id="11" name="Picture 10" descr="holid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524000"/>
            <a:ext cx="6896100" cy="458586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0" y="2743200"/>
            <a:ext cx="6166564" cy="3722132"/>
            <a:chOff x="1524000" y="2743200"/>
            <a:chExt cx="6166564" cy="3722132"/>
          </a:xfrm>
        </p:grpSpPr>
        <p:sp>
          <p:nvSpPr>
            <p:cNvPr id="13" name="TextBox 12"/>
            <p:cNvSpPr txBox="1"/>
            <p:nvPr/>
          </p:nvSpPr>
          <p:spPr>
            <a:xfrm>
              <a:off x="1524000" y="27432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THAILAND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2743200"/>
              <a:ext cx="143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MALAYSIA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27432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AUSTRALIA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0200" y="44312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AUSTRIA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4419600"/>
              <a:ext cx="872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PARIS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44196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LONDON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3980" y="6096000"/>
              <a:ext cx="97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KENYA</a:t>
              </a:r>
            </a:p>
          </p:txBody>
        </p:sp>
      </p:grpSp>
      <p:pic>
        <p:nvPicPr>
          <p:cNvPr id="21" name="Picture 20" descr="fligh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7561" y="4572000"/>
            <a:ext cx="1652761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"/>
    </mc:Choice>
    <mc:Fallback xmlns="">
      <p:transition spd="slow" advTm="9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0.02778 L 1.24861 0.0277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slideh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ogo 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590800" y="1143000"/>
            <a:ext cx="411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F68D3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HONEYMOON</a:t>
            </a:r>
          </a:p>
        </p:txBody>
      </p:sp>
      <p:pic>
        <p:nvPicPr>
          <p:cNvPr id="15" name="Picture 14" descr="honeymo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8800"/>
            <a:ext cx="7569200" cy="42622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276600"/>
            <a:ext cx="6400800" cy="3188732"/>
            <a:chOff x="1447800" y="3276600"/>
            <a:chExt cx="6400800" cy="3188732"/>
          </a:xfrm>
        </p:grpSpPr>
        <p:sp>
          <p:nvSpPr>
            <p:cNvPr id="16" name="TextBox 15"/>
            <p:cNvSpPr txBox="1"/>
            <p:nvPr/>
          </p:nvSpPr>
          <p:spPr>
            <a:xfrm>
              <a:off x="4172081" y="4800600"/>
              <a:ext cx="780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SWISS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276600"/>
              <a:ext cx="1185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MALDIVES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0616" y="6096000"/>
              <a:ext cx="129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MAURITIUS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5"/>
    </mc:Choice>
    <mc:Fallback xmlns="">
      <p:transition spd="slow" advTm="11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logo 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848600" cy="1773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752600" y="1295400"/>
            <a:ext cx="563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rter Bd ITC TT" pitchFamily="2" charset="0"/>
              </a:rPr>
              <a:t>EDUCATIONAL TOUR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19200" y="3733800"/>
            <a:ext cx="7574091" cy="2438400"/>
            <a:chOff x="1219200" y="3733800"/>
            <a:chExt cx="7574091" cy="2438400"/>
          </a:xfrm>
        </p:grpSpPr>
        <p:sp>
          <p:nvSpPr>
            <p:cNvPr id="17" name="TextBox 16"/>
            <p:cNvSpPr txBox="1"/>
            <p:nvPr/>
          </p:nvSpPr>
          <p:spPr>
            <a:xfrm>
              <a:off x="1219200" y="37338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/>
              <a:r>
                <a:rPr lang="it-I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EGYPT</a:t>
              </a:r>
              <a:endParaRPr lang="it-IT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1898" y="3733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3600" y="3733800"/>
              <a:ext cx="2849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/>
              <a:r>
                <a:rPr lang="it-I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USA / ORLANDO SPACE CAMP</a:t>
              </a:r>
              <a:endPara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5802868"/>
              <a:ext cx="949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NEPAL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1898" y="58028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CHINA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05600" y="5802868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SRI LANKA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pic>
        <p:nvPicPr>
          <p:cNvPr id="25" name="Picture 24" descr="EDUCAT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43" y="2209800"/>
            <a:ext cx="8083313" cy="3712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1"/>
    </mc:Choice>
    <mc:Fallback xmlns="">
      <p:transition spd="slow" advTm="7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E-Presentatio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E4C0A6-2310-48E6-A380-0F3B2B7E97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E-Presentation 2015</Template>
  <TotalTime>153</TotalTime>
  <Words>507</Words>
  <Application>Microsoft Office PowerPoint</Application>
  <PresentationFormat>On-screen Show (4:3)</PresentationFormat>
  <Paragraphs>125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E-Presentation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12</cp:revision>
  <dcterms:created xsi:type="dcterms:W3CDTF">2016-12-22T13:12:31Z</dcterms:created>
  <dcterms:modified xsi:type="dcterms:W3CDTF">2016-12-24T08:45:00Z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TC103815389990</vt:lpwstr>
  </property>
</Properties>
</file>